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15" r:id="rId2"/>
    <p:sldId id="268" r:id="rId3"/>
    <p:sldId id="276" r:id="rId4"/>
    <p:sldId id="316" r:id="rId5"/>
    <p:sldId id="293" r:id="rId6"/>
    <p:sldId id="258" r:id="rId7"/>
    <p:sldId id="299" r:id="rId8"/>
    <p:sldId id="300" r:id="rId9"/>
    <p:sldId id="317" r:id="rId10"/>
    <p:sldId id="318" r:id="rId11"/>
    <p:sldId id="290" r:id="rId12"/>
    <p:sldId id="303" r:id="rId13"/>
    <p:sldId id="313" r:id="rId14"/>
    <p:sldId id="314" r:id="rId15"/>
    <p:sldId id="285" r:id="rId16"/>
    <p:sldId id="292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rian Jamieson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06" autoAdjust="0"/>
    <p:restoredTop sz="94660"/>
  </p:normalViewPr>
  <p:slideViewPr>
    <p:cSldViewPr>
      <p:cViewPr varScale="1">
        <p:scale>
          <a:sx n="87" d="100"/>
          <a:sy n="87" d="100"/>
        </p:scale>
        <p:origin x="1133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C1ABC-B41E-487E-9748-4C6197574548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BF19CB-0B5B-430D-9218-C624BB1A4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05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2FAE9-A18C-42D8-8643-A9A1DF1E015B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0996B-C728-49F3-B47B-332532208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7904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2FAE9-A18C-42D8-8643-A9A1DF1E015B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0996B-C728-49F3-B47B-332532208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608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2FAE9-A18C-42D8-8643-A9A1DF1E015B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0996B-C728-49F3-B47B-332532208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74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2FAE9-A18C-42D8-8643-A9A1DF1E015B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0996B-C728-49F3-B47B-332532208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4107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2FAE9-A18C-42D8-8643-A9A1DF1E015B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0996B-C728-49F3-B47B-332532208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26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2FAE9-A18C-42D8-8643-A9A1DF1E015B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0996B-C728-49F3-B47B-332532208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27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2FAE9-A18C-42D8-8643-A9A1DF1E015B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0996B-C728-49F3-B47B-332532208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981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2FAE9-A18C-42D8-8643-A9A1DF1E015B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0996B-C728-49F3-B47B-332532208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07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2FAE9-A18C-42D8-8643-A9A1DF1E015B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0996B-C728-49F3-B47B-332532208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06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2FAE9-A18C-42D8-8643-A9A1DF1E015B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0996B-C728-49F3-B47B-332532208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93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2FAE9-A18C-42D8-8643-A9A1DF1E015B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0996B-C728-49F3-B47B-332532208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7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2FAE9-A18C-42D8-8643-A9A1DF1E015B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0996B-C728-49F3-B47B-332532208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2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26535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Industry Day 2016 – Sensors, </a:t>
            </a:r>
            <a:r>
              <a:rPr lang="en-US" b="1" dirty="0" err="1"/>
              <a:t>IoT</a:t>
            </a:r>
            <a:r>
              <a:rPr lang="en-US" b="1" dirty="0"/>
              <a:t> and Drones!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65007"/>
              </p:ext>
            </p:extLst>
          </p:nvPr>
        </p:nvGraphicFramePr>
        <p:xfrm>
          <a:off x="0" y="1265350"/>
          <a:ext cx="9144000" cy="53640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5661">
                  <a:extLst>
                    <a:ext uri="{9D8B030D-6E8A-4147-A177-3AD203B41FA5}">
                      <a16:colId xmlns:a16="http://schemas.microsoft.com/office/drawing/2014/main" val="1673866825"/>
                    </a:ext>
                  </a:extLst>
                </a:gridCol>
                <a:gridCol w="1556671">
                  <a:extLst>
                    <a:ext uri="{9D8B030D-6E8A-4147-A177-3AD203B41FA5}">
                      <a16:colId xmlns:a16="http://schemas.microsoft.com/office/drawing/2014/main" val="3052930116"/>
                    </a:ext>
                  </a:extLst>
                </a:gridCol>
                <a:gridCol w="3147933">
                  <a:extLst>
                    <a:ext uri="{9D8B030D-6E8A-4147-A177-3AD203B41FA5}">
                      <a16:colId xmlns:a16="http://schemas.microsoft.com/office/drawing/2014/main" val="1041763758"/>
                    </a:ext>
                  </a:extLst>
                </a:gridCol>
                <a:gridCol w="2513735">
                  <a:extLst>
                    <a:ext uri="{9D8B030D-6E8A-4147-A177-3AD203B41FA5}">
                      <a16:colId xmlns:a16="http://schemas.microsoft.com/office/drawing/2014/main" val="1203777270"/>
                    </a:ext>
                  </a:extLst>
                </a:gridCol>
              </a:tblGrid>
              <a:tr h="297136">
                <a:tc>
                  <a:txBody>
                    <a:bodyPr/>
                    <a:lstStyle/>
                    <a:p>
                      <a:r>
                        <a:rPr lang="en-US" sz="1400" dirty="0"/>
                        <a:t>Rooms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Time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Topic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Presenter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17844992"/>
                  </a:ext>
                </a:extLst>
              </a:tr>
              <a:tr h="297136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Industry Day Overview Sensors Applications </a:t>
                      </a:r>
                      <a:br>
                        <a:rPr lang="en-US" sz="1400" b="1" dirty="0"/>
                      </a:br>
                      <a:r>
                        <a:rPr lang="en-US" sz="1400" b="1" dirty="0"/>
                        <a:t>for </a:t>
                      </a:r>
                      <a:r>
                        <a:rPr lang="en-US" sz="1400" b="1" dirty="0" err="1"/>
                        <a:t>IoT</a:t>
                      </a:r>
                      <a:endParaRPr lang="en-US" sz="14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Room: Bonaire 5-6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11:00  – 11:10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IEEE Sensors Council Welcome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A. Dehennis</a:t>
                      </a:r>
                      <a:endParaRPr lang="en-US" sz="1400" u="sng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523632080"/>
                  </a:ext>
                </a:extLst>
              </a:tr>
              <a:tr h="2971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11:10  – 11:30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400" u="none" dirty="0" err="1"/>
                        <a:t>IoT</a:t>
                      </a:r>
                      <a:r>
                        <a:rPr lang="en-US" sz="1400" u="none" baseline="0" dirty="0"/>
                        <a:t> Standards Initiatives</a:t>
                      </a:r>
                      <a:endParaRPr lang="en-US" sz="1400" u="none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dirty="0"/>
                        <a:t>Sri</a:t>
                      </a:r>
                      <a:r>
                        <a:rPr lang="en-US" sz="1400" u="none" baseline="0" dirty="0"/>
                        <a:t> Chandra</a:t>
                      </a:r>
                      <a:endParaRPr lang="en-US" sz="1400" u="none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328749294"/>
                  </a:ext>
                </a:extLst>
              </a:tr>
              <a:tr h="360928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11:30 – 12:00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IoT</a:t>
                      </a:r>
                      <a:r>
                        <a:rPr lang="en-US" sz="1200" dirty="0"/>
                        <a:t>, Sensors and Smart Living of the Future   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Teresa Pace, UCF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908867247"/>
                  </a:ext>
                </a:extLst>
              </a:tr>
              <a:tr h="29713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12:00 – 12:30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Sensors and Connectivity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Clay Hine, Nordic Semiconductor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758690694"/>
                  </a:ext>
                </a:extLst>
              </a:tr>
              <a:tr h="52199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Caribbean I-III</a:t>
                      </a:r>
                    </a:p>
                  </a:txBody>
                  <a:tcPr marL="68580" marR="68580" marT="34290" marB="3429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12:30 – 1:30</a:t>
                      </a:r>
                    </a:p>
                  </a:txBody>
                  <a:tcPr marL="68580" marR="68580" marT="34290" marB="3429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Lunch  Industry</a:t>
                      </a:r>
                      <a:r>
                        <a:rPr lang="en-US" sz="1400" b="1" baseline="0" dirty="0"/>
                        <a:t> Panel</a:t>
                      </a:r>
                      <a:br>
                        <a:rPr lang="en-US" sz="1400" b="1" baseline="0" dirty="0"/>
                      </a:br>
                      <a:r>
                        <a:rPr lang="en-US" sz="1400" b="1" dirty="0"/>
                        <a:t>UAV Regulations and Opportunities</a:t>
                      </a:r>
                    </a:p>
                  </a:txBody>
                  <a:tcPr marL="68580" marR="68580" marT="34290" marB="3429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Panel</a:t>
                      </a:r>
                    </a:p>
                  </a:txBody>
                  <a:tcPr marL="68580" marR="68580" marT="34290" marB="3429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547230"/>
                  </a:ext>
                </a:extLst>
              </a:tr>
              <a:tr h="521995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Sensor Applications and </a:t>
                      </a:r>
                      <a:r>
                        <a:rPr lang="en-US" sz="1400" b="1" dirty="0" err="1"/>
                        <a:t>IoT</a:t>
                      </a:r>
                      <a:r>
                        <a:rPr lang="en-US" sz="1400" b="1" dirty="0"/>
                        <a:t> Initiatives</a:t>
                      </a:r>
                      <a:endParaRPr lang="en-US" sz="14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Room: Bonaire 5-6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1:30 – 2:00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Sensors for </a:t>
                      </a:r>
                      <a:r>
                        <a:rPr lang="en-US" sz="1400" dirty="0" err="1"/>
                        <a:t>FirstNET</a:t>
                      </a:r>
                      <a:r>
                        <a:rPr lang="en-US" sz="1400" dirty="0"/>
                        <a:t> and First Responders   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Allan </a:t>
                      </a:r>
                      <a:r>
                        <a:rPr lang="en-US" sz="1400" dirty="0" err="1"/>
                        <a:t>Sadowski</a:t>
                      </a:r>
                      <a:r>
                        <a:rPr lang="en-US" sz="1400" dirty="0"/>
                        <a:t>, NC FirstNet 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180236305"/>
                  </a:ext>
                </a:extLst>
              </a:tr>
              <a:tr h="521995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2:00 – 2:30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Sensor Based Information Innovation: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dirty="0"/>
                        <a:t>Satellites, UAVs, and </a:t>
                      </a:r>
                      <a:r>
                        <a:rPr lang="en-US" sz="1400" dirty="0" err="1"/>
                        <a:t>IoT</a:t>
                      </a:r>
                      <a:r>
                        <a:rPr lang="en-US" sz="1400" dirty="0"/>
                        <a:t> Platforms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R. Spangler, </a:t>
                      </a:r>
                      <a:r>
                        <a:rPr lang="en-US" sz="1400" dirty="0" err="1"/>
                        <a:t>PlazaBridge</a:t>
                      </a:r>
                      <a:r>
                        <a:rPr lang="en-US" sz="1400" dirty="0"/>
                        <a:t> Group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424432742"/>
                  </a:ext>
                </a:extLst>
              </a:tr>
              <a:tr h="521995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2:30 – 3:00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RIoT</a:t>
                      </a:r>
                      <a:r>
                        <a:rPr lang="en-US" sz="1400" dirty="0"/>
                        <a:t> and 2017 Initiatives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T. Snyder, </a:t>
                      </a:r>
                      <a:r>
                        <a:rPr lang="en-US" sz="1400" dirty="0" err="1"/>
                        <a:t>RIoT</a:t>
                      </a:r>
                      <a:r>
                        <a:rPr lang="en-US" sz="1400" dirty="0"/>
                        <a:t>, 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L.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dirty="0" err="1"/>
                        <a:t>Steffann</a:t>
                      </a:r>
                      <a:r>
                        <a:rPr lang="en-US" sz="1400" dirty="0"/>
                        <a:t>, WRCNC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423436461"/>
                  </a:ext>
                </a:extLst>
              </a:tr>
              <a:tr h="297136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3:00 – 3:30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                                  Coffee Break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634270"/>
                  </a:ext>
                </a:extLst>
              </a:tr>
              <a:tr h="297136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Industry Resources</a:t>
                      </a:r>
                      <a:r>
                        <a:rPr lang="en-US" sz="1400" dirty="0"/>
                        <a:t> </a:t>
                      </a:r>
                      <a:r>
                        <a:rPr lang="en-US" sz="1400" b="1" dirty="0"/>
                        <a:t>and IEEE SENSORS Council Industry Initiatives  </a:t>
                      </a:r>
                      <a:endParaRPr lang="en-US" sz="14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Room: Bonaire 5-6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3:30 – 400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IEEE SC Standards: </a:t>
                      </a:r>
                      <a:r>
                        <a:rPr lang="en-US" sz="1400" dirty="0" err="1"/>
                        <a:t>IoT</a:t>
                      </a:r>
                      <a:r>
                        <a:rPr lang="en-US" sz="1400" dirty="0"/>
                        <a:t> Harmonization  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William Miller, </a:t>
                      </a:r>
                      <a:r>
                        <a:rPr lang="en-US" sz="1400" dirty="0" err="1"/>
                        <a:t>MaCT</a:t>
                      </a:r>
                      <a:r>
                        <a:rPr lang="en-US" sz="1400" dirty="0"/>
                        <a:t> USA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373787359"/>
                  </a:ext>
                </a:extLst>
              </a:tr>
              <a:tr h="297136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4:00 – 4:30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Modeling a Complete RFID Sensor System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Markus Kopp, ANSYS  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716151880"/>
                  </a:ext>
                </a:extLst>
              </a:tr>
              <a:tr h="521995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4:30 – 5:00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IEEE Sensors Council Industry Initiatives    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G. Hayes</a:t>
                      </a:r>
                      <a:endParaRPr lang="en-US" sz="1400" u="sng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04907705"/>
                  </a:ext>
                </a:extLst>
              </a:tr>
              <a:tr h="31319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Boca Patio</a:t>
                      </a:r>
                    </a:p>
                  </a:txBody>
                  <a:tcPr marL="68580" marR="68580" marT="34290" marB="3429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5:30 – 7:00</a:t>
                      </a:r>
                    </a:p>
                  </a:txBody>
                  <a:tcPr marL="68580" marR="68580" marT="34290" marB="34290" anchor="ctr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400" b="1" dirty="0"/>
                        <a:t>Industry Day Social – Sponsored by ANSYS, and </a:t>
                      </a:r>
                      <a:r>
                        <a:rPr lang="en-US" sz="1400" b="1" dirty="0" err="1"/>
                        <a:t>RIoT</a:t>
                      </a:r>
                      <a:endParaRPr lang="en-US" sz="1400" dirty="0"/>
                    </a:p>
                  </a:txBody>
                  <a:tcPr marL="68580" marR="68580" marT="34290" marB="3429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6439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4085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54162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Panelist: Richard Spangler</a:t>
            </a:r>
            <a:br>
              <a:rPr lang="en-US" sz="3600" dirty="0"/>
            </a:br>
            <a:r>
              <a:rPr lang="en-US" sz="3600" dirty="0"/>
              <a:t>Company: </a:t>
            </a:r>
            <a:r>
              <a:rPr lang="en-US" sz="3600" dirty="0" err="1"/>
              <a:t>PlazaBridge</a:t>
            </a:r>
            <a:r>
              <a:rPr lang="en-US" sz="3600" dirty="0"/>
              <a:t> Group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51" b="31717"/>
          <a:stretch/>
        </p:blipFill>
        <p:spPr>
          <a:xfrm>
            <a:off x="457200" y="3198966"/>
            <a:ext cx="3733800" cy="1296834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362200"/>
            <a:ext cx="3585229" cy="299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46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The Panel Questions</a:t>
            </a:r>
          </a:p>
        </p:txBody>
      </p:sp>
    </p:spTree>
    <p:extLst>
      <p:ext uri="{BB962C8B-B14F-4D97-AF65-F5344CB8AC3E}">
        <p14:creationId xmlns:p14="http://schemas.microsoft.com/office/powerpoint/2010/main" val="1198729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"/>
            <a:ext cx="8229600" cy="1447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Drones are proliferating across many industries.  Agriculture, military, building inspection, film-making, racing, food delivery. 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458098"/>
            <a:ext cx="8686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What industries are driving technology requirements the hardest?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736564"/>
            <a:ext cx="6324600" cy="355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0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Drones and Their Sensors …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are drones interacting through sensor data with the environment around them?  </a:t>
            </a:r>
          </a:p>
          <a:p>
            <a:r>
              <a:rPr lang="en-US" dirty="0"/>
              <a:t>What are the important sensor outputs aside from the obvious use of accelerometers/gyros to keep drones aloft?  </a:t>
            </a:r>
          </a:p>
          <a:p>
            <a:r>
              <a:rPr lang="en-US" dirty="0"/>
              <a:t>Are these sensors more typically deployed on the drone, or on infrastructure communicating to the drone?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9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this all start ….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key technical achievement has launched (pun intended) this drone excitement?  </a:t>
            </a:r>
          </a:p>
          <a:p>
            <a:r>
              <a:rPr lang="en-US" dirty="0"/>
              <a:t>Who from the sensor research sector should we be thanking?</a:t>
            </a:r>
          </a:p>
        </p:txBody>
      </p:sp>
    </p:spTree>
    <p:extLst>
      <p:ext uri="{BB962C8B-B14F-4D97-AF65-F5344CB8AC3E}">
        <p14:creationId xmlns:p14="http://schemas.microsoft.com/office/powerpoint/2010/main" val="36465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685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What wireless protocols are in play in the UAV space?</a:t>
            </a:r>
            <a:br>
              <a:rPr lang="en-US" dirty="0"/>
            </a:br>
            <a:r>
              <a:rPr lang="en-US" dirty="0"/>
              <a:t>- Frequency?</a:t>
            </a:r>
            <a:br>
              <a:rPr lang="en-US" dirty="0"/>
            </a:br>
            <a:r>
              <a:rPr lang="en-US" dirty="0"/>
              <a:t>- Encryption?</a:t>
            </a:r>
            <a:br>
              <a:rPr lang="en-US" dirty="0"/>
            </a:br>
            <a:r>
              <a:rPr lang="en-US" dirty="0"/>
              <a:t>- Overall Connectivity?</a:t>
            </a:r>
          </a:p>
        </p:txBody>
      </p:sp>
      <p:pic>
        <p:nvPicPr>
          <p:cNvPr id="10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0204" y="3852875"/>
            <a:ext cx="3986596" cy="224312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39" y="3691065"/>
            <a:ext cx="4179653" cy="244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57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The Open Questions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667000" y="5943600"/>
            <a:ext cx="6400800" cy="838200"/>
          </a:xfrm>
        </p:spPr>
        <p:txBody>
          <a:bodyPr>
            <a:normAutofit/>
          </a:bodyPr>
          <a:lstStyle/>
          <a:p>
            <a:pPr algn="r"/>
            <a:r>
              <a:rPr lang="en-US" sz="3600" dirty="0"/>
              <a:t>Audience ???</a:t>
            </a:r>
          </a:p>
        </p:txBody>
      </p:sp>
    </p:spTree>
    <p:extLst>
      <p:ext uri="{BB962C8B-B14F-4D97-AF65-F5344CB8AC3E}">
        <p14:creationId xmlns:p14="http://schemas.microsoft.com/office/powerpoint/2010/main" val="2707883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686800" cy="1706562"/>
          </a:xfrm>
        </p:spPr>
        <p:txBody>
          <a:bodyPr>
            <a:noAutofit/>
          </a:bodyPr>
          <a:lstStyle/>
          <a:p>
            <a:r>
              <a:rPr lang="en-US" sz="4000" u="sng" dirty="0"/>
              <a:t>IEEE Sensors 2015 Industrial Panel</a:t>
            </a:r>
            <a:br>
              <a:rPr lang="en-US" sz="4000" dirty="0"/>
            </a:br>
            <a:r>
              <a:rPr lang="en-US" sz="4000" dirty="0"/>
              <a:t>Unmanned Arial Vehicles (UAV’s):</a:t>
            </a:r>
            <a:br>
              <a:rPr lang="en-US" sz="4000" dirty="0"/>
            </a:br>
            <a:r>
              <a:rPr lang="en-US" sz="4000" dirty="0"/>
              <a:t> Drones</a:t>
            </a:r>
            <a:endParaRPr lang="en-US" sz="40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505201"/>
            <a:ext cx="4777819" cy="32004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b="1" u="sng" dirty="0"/>
              <a:t>Panelists</a:t>
            </a:r>
          </a:p>
          <a:p>
            <a:r>
              <a:rPr lang="en-US" sz="2400" dirty="0"/>
              <a:t>Tom Snyder, </a:t>
            </a:r>
            <a:r>
              <a:rPr lang="en-US" sz="2400" dirty="0" err="1"/>
              <a:t>RiOT</a:t>
            </a:r>
            <a:r>
              <a:rPr lang="en-US" sz="2400" dirty="0"/>
              <a:t> (Moderator)</a:t>
            </a:r>
          </a:p>
          <a:p>
            <a:r>
              <a:rPr lang="en-US" sz="2400" dirty="0"/>
              <a:t>Scott Bland, Nordic Semi</a:t>
            </a:r>
          </a:p>
          <a:p>
            <a:r>
              <a:rPr lang="en-US" sz="2400" dirty="0"/>
              <a:t>Larry </a:t>
            </a:r>
            <a:r>
              <a:rPr lang="en-US" sz="2400" dirty="0" err="1"/>
              <a:t>Steffann</a:t>
            </a:r>
            <a:r>
              <a:rPr lang="en-US" sz="2400" dirty="0"/>
              <a:t>, Wireless Research Center of NC</a:t>
            </a:r>
          </a:p>
          <a:p>
            <a:r>
              <a:rPr lang="en-US" sz="2400" dirty="0"/>
              <a:t>Allan Sadowski, NC FirstNet</a:t>
            </a:r>
          </a:p>
          <a:p>
            <a:r>
              <a:rPr lang="en-US" sz="2400" dirty="0"/>
              <a:t>Teresa Pace, ICAMR</a:t>
            </a:r>
          </a:p>
          <a:p>
            <a:r>
              <a:rPr lang="en-US" sz="2400" dirty="0"/>
              <a:t>Richard Spangler, </a:t>
            </a:r>
            <a:r>
              <a:rPr lang="en-US" sz="2400" dirty="0" err="1"/>
              <a:t>PlazaBridge</a:t>
            </a:r>
            <a:r>
              <a:rPr lang="en-US" sz="2400" dirty="0"/>
              <a:t> Group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4800" y="1981200"/>
            <a:ext cx="8382000" cy="1371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u="sng" dirty="0">
                <a:solidFill>
                  <a:schemeClr val="bg1"/>
                </a:solidFill>
              </a:rPr>
              <a:t>Session Goal: 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To facilitate a discussion between Industry and Academia about the Technologies, Opportunities and the Regulatory Barriers of Unmanned Arial </a:t>
            </a:r>
            <a:r>
              <a:rPr lang="en-US" sz="2400">
                <a:solidFill>
                  <a:schemeClr val="bg1"/>
                </a:solidFill>
              </a:rPr>
              <a:t>Vehicles and Systems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495800" y="3505200"/>
            <a:ext cx="4648200" cy="1858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u="sng" dirty="0"/>
              <a:t>Session Co-Chairs</a:t>
            </a:r>
          </a:p>
          <a:p>
            <a:r>
              <a:rPr lang="en-US" sz="2400" dirty="0"/>
              <a:t>Andrew </a:t>
            </a:r>
            <a:r>
              <a:rPr lang="en-US" sz="2400" dirty="0" err="1"/>
              <a:t>DeHennis</a:t>
            </a:r>
            <a:r>
              <a:rPr lang="en-US" sz="2400" dirty="0"/>
              <a:t>, </a:t>
            </a:r>
            <a:r>
              <a:rPr lang="en-US" sz="2400" dirty="0" err="1"/>
              <a:t>Senseonics</a:t>
            </a:r>
            <a:r>
              <a:rPr lang="en-US" sz="2400" dirty="0"/>
              <a:t> </a:t>
            </a:r>
          </a:p>
          <a:p>
            <a:r>
              <a:rPr lang="en-US" sz="2400" dirty="0"/>
              <a:t>Gerry Hayes, Wireless Research Center of NC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35641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The Session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2590800"/>
          </a:xfrm>
        </p:spPr>
        <p:txBody>
          <a:bodyPr>
            <a:normAutofit/>
          </a:bodyPr>
          <a:lstStyle/>
          <a:p>
            <a:r>
              <a:rPr lang="en-US" b="1" dirty="0"/>
              <a:t>Panelist Opening Statements (5min each)</a:t>
            </a:r>
          </a:p>
          <a:p>
            <a:r>
              <a:rPr lang="en-US" b="1" dirty="0"/>
              <a:t>Planned Discussion and Questions</a:t>
            </a:r>
          </a:p>
          <a:p>
            <a:r>
              <a:rPr lang="en-US" b="1" dirty="0"/>
              <a:t>Questions from the Floor</a:t>
            </a:r>
          </a:p>
          <a:p>
            <a:r>
              <a:rPr lang="en-US" b="1" dirty="0"/>
              <a:t>Closing Statements</a:t>
            </a:r>
          </a:p>
          <a:p>
            <a:pPr marL="571500" indent="-571500">
              <a:buNone/>
            </a:pPr>
            <a:endParaRPr lang="en-US" b="1" dirty="0"/>
          </a:p>
          <a:p>
            <a:pPr marL="571500" indent="-571500">
              <a:buNone/>
            </a:pP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78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Moderator: Tom Snyder, </a:t>
            </a:r>
            <a:br>
              <a:rPr lang="en-US" dirty="0"/>
            </a:br>
            <a:r>
              <a:rPr lang="en-US" dirty="0"/>
              <a:t>                 Executive Director  </a:t>
            </a:r>
            <a:br>
              <a:rPr lang="en-US" dirty="0"/>
            </a:br>
            <a:r>
              <a:rPr lang="en-US" dirty="0"/>
              <a:t>Company: </a:t>
            </a:r>
            <a:r>
              <a:rPr lang="en-US" dirty="0" err="1"/>
              <a:t>NCRIoT</a:t>
            </a:r>
            <a:endParaRPr lang="en-US" dirty="0"/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901592"/>
            <a:ext cx="6494151" cy="3651608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718507"/>
            <a:ext cx="3736056" cy="236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16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/>
              <a:t>The Panelists</a:t>
            </a:r>
          </a:p>
        </p:txBody>
      </p:sp>
    </p:spTree>
    <p:extLst>
      <p:ext uri="{BB962C8B-B14F-4D97-AF65-F5344CB8AC3E}">
        <p14:creationId xmlns:p14="http://schemas.microsoft.com/office/powerpoint/2010/main" val="2213168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39962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Panelist: Scott Bland</a:t>
            </a:r>
            <a:br>
              <a:rPr lang="en-US" dirty="0"/>
            </a:br>
            <a:r>
              <a:rPr lang="en-US" dirty="0"/>
              <a:t>                FAE / Drone Pilot </a:t>
            </a:r>
            <a:br>
              <a:rPr lang="en-US" dirty="0"/>
            </a:br>
            <a:r>
              <a:rPr lang="en-US" dirty="0"/>
              <a:t>Company: Nordic Semi</a:t>
            </a:r>
          </a:p>
        </p:txBody>
      </p:sp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5159" y="2667000"/>
            <a:ext cx="5413681" cy="361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38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Panelist: Larry </a:t>
            </a:r>
            <a:r>
              <a:rPr lang="en-US" dirty="0" err="1"/>
              <a:t>Steffann</a:t>
            </a:r>
            <a:r>
              <a:rPr lang="en-US" dirty="0"/>
              <a:t>, WRCNC</a:t>
            </a:r>
            <a:br>
              <a:rPr lang="en-US" dirty="0"/>
            </a:br>
            <a:r>
              <a:rPr lang="en-US" dirty="0"/>
              <a:t>Company: Wireless Research Center </a:t>
            </a:r>
            <a:br>
              <a:rPr lang="en-US" dirty="0"/>
            </a:br>
            <a:r>
              <a:rPr lang="en-US" dirty="0"/>
              <a:t>                   of North Carolina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44372"/>
            <a:ext cx="8229600" cy="1381791"/>
          </a:xfrm>
        </p:spPr>
        <p:txBody>
          <a:bodyPr>
            <a:normAutofit lnSpcReduction="10000"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GM of the Wireless Research Center of North Carolina, Co-Founder of RIoT, Co-Founder of Gaming incubator Joystick Labs and serial entrepreneur.  Lead </a:t>
            </a:r>
            <a:r>
              <a:rPr lang="en-US" alt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RIot</a:t>
            </a:r>
            <a:r>
              <a:rPr lang="en-US" alt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en-US" alt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alt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team effort in the Global Cities Team Challenge, </a:t>
            </a:r>
            <a:r>
              <a:rPr lang="en-US" alt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ILPS</a:t>
            </a:r>
            <a:r>
              <a:rPr lang="en-US" alt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Intelligent Led Public Safety) effort with NIST. Mr. Steffann has been CEO of Amex Company, </a:t>
            </a:r>
            <a:r>
              <a:rPr lang="en-US" alt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nStor</a:t>
            </a:r>
            <a:r>
              <a:rPr lang="en-US" alt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alt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NSO</a:t>
            </a:r>
            <a:r>
              <a:rPr lang="en-US" alt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and COO of a NASDAQ company, Boca Research (</a:t>
            </a:r>
            <a:r>
              <a:rPr lang="en-US" alt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BOCI</a:t>
            </a:r>
            <a:r>
              <a:rPr lang="en-US" alt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altLang="en-US" sz="1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55" y="2079467"/>
            <a:ext cx="3781445" cy="2566072"/>
          </a:xfrm>
          <a:prstGeom prst="rect">
            <a:avLst/>
          </a:prstGeom>
        </p:spPr>
      </p:pic>
      <p:grpSp>
        <p:nvGrpSpPr>
          <p:cNvPr id="6" name="Group 31"/>
          <p:cNvGrpSpPr/>
          <p:nvPr/>
        </p:nvGrpSpPr>
        <p:grpSpPr>
          <a:xfrm>
            <a:off x="420416" y="6135886"/>
            <a:ext cx="8421897" cy="711965"/>
            <a:chOff x="424622" y="6683865"/>
            <a:chExt cx="8421897" cy="711965"/>
          </a:xfrm>
        </p:grpSpPr>
        <p:sp>
          <p:nvSpPr>
            <p:cNvPr id="7" name="Rectangle 6"/>
            <p:cNvSpPr>
              <a:spLocks/>
            </p:cNvSpPr>
            <p:nvPr/>
          </p:nvSpPr>
          <p:spPr bwMode="auto">
            <a:xfrm>
              <a:off x="5360369" y="7068668"/>
              <a:ext cx="3486150" cy="327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sz="1200" b="1" baseline="0" dirty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A  Non Profit 501(C)(3) Wireless Research HUB</a:t>
              </a:r>
            </a:p>
          </p:txBody>
        </p: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622" y="6683865"/>
              <a:ext cx="1421219" cy="548384"/>
            </a:xfrm>
            <a:prstGeom prst="rect">
              <a:avLst/>
            </a:prstGeom>
            <a:solidFill>
              <a:schemeClr val="bg2">
                <a:alpha val="59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4539001" y="218866"/>
            <a:ext cx="184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-1"/>
            <a:ext cx="4793974" cy="589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" name="Picture 2" descr="C:\Users\owner\Desktop\Photos\LrgJpegs\IMG_57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075315"/>
            <a:ext cx="3261355" cy="257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032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8090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Panelist: Allan Sadowski</a:t>
            </a:r>
            <a:br>
              <a:rPr lang="en-US" sz="3600" dirty="0"/>
            </a:br>
            <a:r>
              <a:rPr lang="en-US" sz="3600" dirty="0"/>
              <a:t>		</a:t>
            </a:r>
            <a:r>
              <a:rPr lang="en-US" sz="2800" dirty="0"/>
              <a:t>Director of Infrastructure Planning</a:t>
            </a:r>
            <a:br>
              <a:rPr lang="en-US" sz="3600" dirty="0"/>
            </a:br>
            <a:r>
              <a:rPr lang="en-US" sz="3600" dirty="0"/>
              <a:t>		</a:t>
            </a:r>
            <a:r>
              <a:rPr lang="en-US" sz="3200" dirty="0"/>
              <a:t>Broadband Infrastructure Office</a:t>
            </a:r>
            <a:br>
              <a:rPr lang="en-US" sz="3600" dirty="0"/>
            </a:br>
            <a:r>
              <a:rPr lang="en-US" sz="3600" dirty="0"/>
              <a:t>Company: NC FirstNet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98000"/>
                    </a14:imgEffect>
                    <a14:imgEffect>
                      <a14:brightnessContrast bright="7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13420"/>
            <a:ext cx="9144000" cy="35587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38600" y="3505200"/>
            <a:ext cx="5105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Important aspects of FirstNet</a:t>
            </a:r>
          </a:p>
          <a:p>
            <a:endParaRPr lang="en-US" sz="1200" b="1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“GREENFIELD” UHF spectrum - Standards based - LTE R13</a:t>
            </a:r>
          </a:p>
          <a:p>
            <a:endParaRPr lang="en-US" sz="1200" b="1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Nationwide coverage for public safety (by law, rural and urban)</a:t>
            </a:r>
          </a:p>
          <a:p>
            <a:endParaRPr lang="en-US" sz="1200" b="1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Public Safety grade of service (power, secondary backhaul)</a:t>
            </a:r>
          </a:p>
          <a:p>
            <a:endParaRPr lang="en-US" sz="1200" b="1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Priority for Public Safety use but secondary users needed (</a:t>
            </a:r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</a:rPr>
              <a:t>IoT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?)</a:t>
            </a:r>
          </a:p>
        </p:txBody>
      </p:sp>
    </p:spTree>
    <p:extLst>
      <p:ext uri="{BB962C8B-B14F-4D97-AF65-F5344CB8AC3E}">
        <p14:creationId xmlns:p14="http://schemas.microsoft.com/office/powerpoint/2010/main" val="2017730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8090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Panelist: Teresa Pace, </a:t>
            </a:r>
            <a:br>
              <a:rPr lang="en-US" sz="3600" dirty="0"/>
            </a:br>
            <a:r>
              <a:rPr lang="en-US" sz="3600" dirty="0"/>
              <a:t>		</a:t>
            </a:r>
            <a:r>
              <a:rPr lang="en-US" sz="2800" dirty="0"/>
              <a:t>Director of State and Federal Programs</a:t>
            </a:r>
            <a:br>
              <a:rPr lang="en-US" sz="3600" dirty="0"/>
            </a:br>
            <a:r>
              <a:rPr lang="en-US" sz="3600" dirty="0"/>
              <a:t>Company: ICAMR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500607"/>
            <a:ext cx="2900791" cy="162818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133600"/>
            <a:ext cx="3147624" cy="2362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648200"/>
            <a:ext cx="2997200" cy="19995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648200"/>
            <a:ext cx="3623733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507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14210</TotalTime>
  <Words>530</Words>
  <Application>Microsoft Office PowerPoint</Application>
  <PresentationFormat>On-screen Show (4:3)</PresentationFormat>
  <Paragraphs>99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Industry Day 2016 – Sensors, IoT and Drones!</vt:lpstr>
      <vt:lpstr>IEEE Sensors 2015 Industrial Panel Unmanned Arial Vehicles (UAV’s):  Drones</vt:lpstr>
      <vt:lpstr>The Session Overview</vt:lpstr>
      <vt:lpstr>Moderator: Tom Snyder,                   Executive Director   Company: NCRIoT</vt:lpstr>
      <vt:lpstr>The Panelists</vt:lpstr>
      <vt:lpstr>Panelist: Scott Bland                 FAE / Drone Pilot  Company: Nordic Semi</vt:lpstr>
      <vt:lpstr>Panelist: Larry Steffann, WRCNC Company: Wireless Research Center                     of North Carolina</vt:lpstr>
      <vt:lpstr>Panelist: Allan Sadowski   Director of Infrastructure Planning   Broadband Infrastructure Office Company: NC FirstNet</vt:lpstr>
      <vt:lpstr>Panelist: Teresa Pace,    Director of State and Federal Programs Company: ICAMR</vt:lpstr>
      <vt:lpstr>Panelist: Richard Spangler Company: PlazaBridge Group</vt:lpstr>
      <vt:lpstr>The Panel Questions</vt:lpstr>
      <vt:lpstr>PowerPoint Presentation</vt:lpstr>
      <vt:lpstr>Drones and Their Sensors … </vt:lpstr>
      <vt:lpstr>How did this all start …. </vt:lpstr>
      <vt:lpstr>What wireless protocols are in play in the UAV space? - Frequency? - Encryption? - Overall Connectivity?</vt:lpstr>
      <vt:lpstr>The Open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IEEE Sensors Industrial Panel</dc:title>
  <dc:creator>Andrew Dehennis</dc:creator>
  <cp:lastModifiedBy>Andrew Dehennis</cp:lastModifiedBy>
  <cp:revision>126</cp:revision>
  <dcterms:created xsi:type="dcterms:W3CDTF">2013-10-13T03:43:01Z</dcterms:created>
  <dcterms:modified xsi:type="dcterms:W3CDTF">2016-11-02T18:02:39Z</dcterms:modified>
</cp:coreProperties>
</file>